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Raleway"/>
      <p:regular r:id="rId17"/>
      <p:bold r:id="rId18"/>
      <p:italic r:id="rId19"/>
      <p:boldItalic r:id="rId20"/>
    </p:embeddedFont>
    <p:embeddedFont>
      <p:font typeface="Roboto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E636030C-772E-4780-987F-A2C818E3FD6E}">
  <a:tblStyle styleId="{E636030C-772E-4780-987F-A2C818E3FD6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Italic.fntdata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Raleway-regular.fntdata"/><Relationship Id="rId16" Type="http://schemas.openxmlformats.org/officeDocument/2006/relationships/slide" Target="slides/slide10.xml"/><Relationship Id="rId19" Type="http://schemas.openxmlformats.org/officeDocument/2006/relationships/font" Target="fonts/Raleway-italic.fntdata"/><Relationship Id="rId18" Type="http://schemas.openxmlformats.org/officeDocument/2006/relationships/font" Target="fonts/Ralew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854c7d4ad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854c7d4ad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854c7d4ad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5854c7d4ad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5854c7d4ad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5854c7d4ad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5854c7d4ad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5854c7d4ad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854c7d4ad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854c7d4ad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854c7d4ad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854c7d4ad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5854c7d4ad_0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5854c7d4ad_0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854c7d4ad_0_5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854c7d4ad_0_5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854c7d4ad_0_5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854c7d4ad_0_5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Rijken en Religies</a:t>
            </a:r>
            <a:endParaRPr/>
          </a:p>
        </p:txBody>
      </p:sp>
      <p:pic>
        <p:nvPicPr>
          <p:cNvPr id="73" name="Google Shape;7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9674" y="3241275"/>
            <a:ext cx="1143100" cy="131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44399" y="3055088"/>
            <a:ext cx="1558824" cy="1467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23474" y="3017650"/>
            <a:ext cx="1028000" cy="154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Afsluiting</a:t>
            </a:r>
            <a:endParaRPr/>
          </a:p>
        </p:txBody>
      </p:sp>
      <p:sp>
        <p:nvSpPr>
          <p:cNvPr id="150" name="Google Shape;150;p22"/>
          <p:cNvSpPr txBox="1"/>
          <p:nvPr/>
        </p:nvSpPr>
        <p:spPr>
          <a:xfrm>
            <a:off x="204050" y="1961700"/>
            <a:ext cx="1989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Korte herhaling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Doel van de les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Het spel!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i="1" lang="nl">
                <a:latin typeface="Lato"/>
                <a:ea typeface="Lato"/>
                <a:cs typeface="Lato"/>
                <a:sym typeface="Lato"/>
              </a:rPr>
              <a:t>Afsluiting</a:t>
            </a:r>
            <a:endParaRPr b="1" i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1" name="Google Shape;151;p22"/>
          <p:cNvSpPr txBox="1"/>
          <p:nvPr>
            <p:ph idx="1" type="body"/>
          </p:nvPr>
        </p:nvSpPr>
        <p:spPr>
          <a:xfrm>
            <a:off x="2460225" y="1664050"/>
            <a:ext cx="2723100" cy="24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1400"/>
              <a:t>Aan het eind van de les kun je:</a:t>
            </a:r>
            <a:endParaRPr b="1" sz="1400"/>
          </a:p>
          <a:p>
            <a:pPr indent="-304800" lvl="0" marL="457200" rtl="0" algn="l">
              <a:spcBef>
                <a:spcPts val="1600"/>
              </a:spcBef>
              <a:spcAft>
                <a:spcPts val="0"/>
              </a:spcAft>
              <a:buSzPts val="1200"/>
              <a:buChar char="●"/>
            </a:pPr>
            <a:r>
              <a:rPr lang="nl" sz="1200"/>
              <a:t>4 historische gebeurtenissen en 1 belangrijk persoon noemen;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l" sz="1200"/>
              <a:t>uitleggen in eigen woorden hoe de godsdienst is ontstaan;</a:t>
            </a:r>
            <a:endParaRPr sz="1200"/>
          </a:p>
        </p:txBody>
      </p:sp>
      <p:sp>
        <p:nvSpPr>
          <p:cNvPr id="152" name="Google Shape;152;p22"/>
          <p:cNvSpPr txBox="1"/>
          <p:nvPr/>
        </p:nvSpPr>
        <p:spPr>
          <a:xfrm>
            <a:off x="5450200" y="1702650"/>
            <a:ext cx="2917800" cy="17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ato"/>
                <a:ea typeface="Lato"/>
                <a:cs typeface="Lato"/>
                <a:sym typeface="Lato"/>
              </a:rPr>
              <a:t>Volgende les:</a:t>
            </a:r>
            <a:endParaRPr b="1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Tijdlijn maken!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3" name="Google Shape;15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0200" y="2571750"/>
            <a:ext cx="2060575" cy="206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Rijken en Religies</a:t>
            </a:r>
            <a:endParaRPr/>
          </a:p>
        </p:txBody>
      </p:sp>
      <p:sp>
        <p:nvSpPr>
          <p:cNvPr id="81" name="Google Shape;81;p1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4 grote religies</a:t>
            </a:r>
            <a:endParaRPr b="1"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Het Jodendom				(ca. 2000 v.Chr.)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Christendom (Katholiek)		(ca. 30)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Islam						(ca. 610)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Christendom (Protestants)		(ca 1517)</a:t>
            </a:r>
            <a:endParaRPr/>
          </a:p>
        </p:txBody>
      </p:sp>
      <p:sp>
        <p:nvSpPr>
          <p:cNvPr id="82" name="Google Shape;82;p14"/>
          <p:cNvSpPr txBox="1"/>
          <p:nvPr/>
        </p:nvSpPr>
        <p:spPr>
          <a:xfrm>
            <a:off x="204050" y="1961700"/>
            <a:ext cx="1989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i="1" lang="nl">
                <a:latin typeface="Lato"/>
                <a:ea typeface="Lato"/>
                <a:cs typeface="Lato"/>
                <a:sym typeface="Lato"/>
              </a:rPr>
              <a:t>Korte herhaling</a:t>
            </a:r>
            <a:endParaRPr b="1" i="1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Doel van de les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Het spel!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Afsluiting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Rijken en Religies</a:t>
            </a:r>
            <a:endParaRPr/>
          </a:p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4 “rijken”</a:t>
            </a:r>
            <a:endParaRPr b="1"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Het Jodendom			-	Israël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Christendom (Katholiek)	-	Romeinen/Franken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Islam					-	Arabieren/Ottomanen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Christendom (Protestants)	-	de Republiek</a:t>
            </a:r>
            <a:endParaRPr/>
          </a:p>
        </p:txBody>
      </p:sp>
      <p:sp>
        <p:nvSpPr>
          <p:cNvPr id="89" name="Google Shape;89;p15"/>
          <p:cNvSpPr txBox="1"/>
          <p:nvPr/>
        </p:nvSpPr>
        <p:spPr>
          <a:xfrm>
            <a:off x="204050" y="1961700"/>
            <a:ext cx="1989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i="1" lang="nl">
                <a:latin typeface="Lato"/>
                <a:ea typeface="Lato"/>
                <a:cs typeface="Lato"/>
                <a:sym typeface="Lato"/>
              </a:rPr>
              <a:t>Korte herhaling</a:t>
            </a:r>
            <a:endParaRPr b="1" i="1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Doel van de les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Het spel!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Afsluiting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>
            <p:ph type="title"/>
          </p:nvPr>
        </p:nvSpPr>
        <p:spPr>
          <a:xfrm>
            <a:off x="2455300" y="6208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Doel van de les</a:t>
            </a:r>
            <a:endParaRPr/>
          </a:p>
        </p:txBody>
      </p:sp>
      <p:sp>
        <p:nvSpPr>
          <p:cNvPr id="95" name="Google Shape;95;p16"/>
          <p:cNvSpPr txBox="1"/>
          <p:nvPr>
            <p:ph idx="1" type="body"/>
          </p:nvPr>
        </p:nvSpPr>
        <p:spPr>
          <a:xfrm>
            <a:off x="3356200" y="1681775"/>
            <a:ext cx="4519800" cy="24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1400"/>
              <a:t>Aan het eind van de les:</a:t>
            </a:r>
            <a:endParaRPr b="1" sz="1400"/>
          </a:p>
          <a:p>
            <a:pPr indent="-304800" lvl="0" marL="457200" rtl="0" algn="l">
              <a:spcBef>
                <a:spcPts val="1600"/>
              </a:spcBef>
              <a:spcAft>
                <a:spcPts val="0"/>
              </a:spcAft>
              <a:buSzPts val="1200"/>
              <a:buChar char="●"/>
            </a:pPr>
            <a:r>
              <a:rPr lang="nl" sz="1400"/>
              <a:t>kun je </a:t>
            </a:r>
            <a:r>
              <a:rPr lang="nl" sz="1200"/>
              <a:t>4 historische gebeurtenissen en 1 belangrijk persoon noemen;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l" sz="1400"/>
              <a:t>kun je </a:t>
            </a:r>
            <a:r>
              <a:rPr lang="nl" sz="1200"/>
              <a:t>uitleggen in eigen woorden hoe de godsdienst is ontstaan;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l" sz="1200"/>
              <a:t>kun je je een voorstelling maken van de chronologie;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1200"/>
              <a:t>We oefenen:</a:t>
            </a:r>
            <a:endParaRPr b="1" sz="1200"/>
          </a:p>
          <a:p>
            <a:pPr indent="-304800" lvl="0" marL="457200" rtl="0" algn="l">
              <a:spcBef>
                <a:spcPts val="1600"/>
              </a:spcBef>
              <a:spcAft>
                <a:spcPts val="0"/>
              </a:spcAft>
              <a:buSzPts val="1200"/>
              <a:buChar char="●"/>
            </a:pPr>
            <a:r>
              <a:rPr lang="nl" sz="1200"/>
              <a:t>Samenwerken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l" sz="1200"/>
              <a:t>Het herkennen van oorzaak en gevolg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l" sz="1200"/>
              <a:t>Het herkennen van continuïteit en verandering</a:t>
            </a:r>
            <a:endParaRPr sz="1200"/>
          </a:p>
        </p:txBody>
      </p:sp>
      <p:sp>
        <p:nvSpPr>
          <p:cNvPr id="96" name="Google Shape;96;p16"/>
          <p:cNvSpPr txBox="1"/>
          <p:nvPr/>
        </p:nvSpPr>
        <p:spPr>
          <a:xfrm>
            <a:off x="204050" y="1961700"/>
            <a:ext cx="1989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Korte herhaling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i="1" lang="nl">
                <a:latin typeface="Lato"/>
                <a:ea typeface="Lato"/>
                <a:cs typeface="Lato"/>
                <a:sym typeface="Lato"/>
              </a:rPr>
              <a:t>Doel van de les</a:t>
            </a:r>
            <a:endParaRPr b="1" i="1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Het spel!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Afsluiting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/>
          <p:nvPr>
            <p:ph type="title"/>
          </p:nvPr>
        </p:nvSpPr>
        <p:spPr>
          <a:xfrm>
            <a:off x="2376650" y="583825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Het spel - Kleuren</a:t>
            </a:r>
            <a:endParaRPr/>
          </a:p>
        </p:txBody>
      </p:sp>
      <p:sp>
        <p:nvSpPr>
          <p:cNvPr id="102" name="Google Shape;102;p17"/>
          <p:cNvSpPr txBox="1"/>
          <p:nvPr/>
        </p:nvSpPr>
        <p:spPr>
          <a:xfrm>
            <a:off x="204050" y="1961700"/>
            <a:ext cx="1989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Korte herhaling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Doel van de les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i="1" lang="nl">
                <a:latin typeface="Lato"/>
                <a:ea typeface="Lato"/>
                <a:cs typeface="Lato"/>
                <a:sym typeface="Lato"/>
              </a:rPr>
              <a:t>Het spel!</a:t>
            </a:r>
            <a:endParaRPr b="1" i="1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Afsluiting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solidFill>
            <a:srgbClr val="FFFFFF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4 kleuren</a:t>
            </a:r>
            <a:endParaRPr b="1"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nl">
                <a:solidFill>
                  <a:schemeClr val="accent1"/>
                </a:solidFill>
              </a:rPr>
              <a:t>Het Jodendom</a:t>
            </a:r>
            <a:r>
              <a:rPr lang="nl"/>
              <a:t>			-	</a:t>
            </a:r>
            <a:r>
              <a:rPr b="1" lang="nl">
                <a:solidFill>
                  <a:schemeClr val="accent1"/>
                </a:solidFill>
              </a:rPr>
              <a:t>Blauw</a:t>
            </a:r>
            <a:endParaRPr b="1">
              <a:solidFill>
                <a:schemeClr val="accen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>
                <a:solidFill>
                  <a:srgbClr val="F1C232"/>
                </a:solidFill>
              </a:rPr>
              <a:t>Christendom (Katholiek)</a:t>
            </a:r>
            <a:r>
              <a:rPr lang="nl"/>
              <a:t>	-	</a:t>
            </a:r>
            <a:r>
              <a:rPr b="1" lang="nl">
                <a:solidFill>
                  <a:srgbClr val="F1C232"/>
                </a:solidFill>
              </a:rPr>
              <a:t>Geel</a:t>
            </a:r>
            <a:endParaRPr b="1">
              <a:solidFill>
                <a:srgbClr val="F1C23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>
                <a:solidFill>
                  <a:srgbClr val="6AA84F"/>
                </a:solidFill>
              </a:rPr>
              <a:t>Islam	</a:t>
            </a:r>
            <a:r>
              <a:rPr lang="nl"/>
              <a:t>				-	</a:t>
            </a:r>
            <a:r>
              <a:rPr b="1" lang="nl">
                <a:solidFill>
                  <a:srgbClr val="6AA84F"/>
                </a:solidFill>
              </a:rPr>
              <a:t>Groen</a:t>
            </a:r>
            <a:endParaRPr b="1">
              <a:solidFill>
                <a:srgbClr val="6AA84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>
                <a:solidFill>
                  <a:schemeClr val="dk1"/>
                </a:solidFill>
              </a:rPr>
              <a:t>Christendom (Protestants)</a:t>
            </a:r>
            <a:r>
              <a:rPr lang="nl"/>
              <a:t>	-	</a:t>
            </a:r>
            <a:r>
              <a:rPr b="1" lang="nl">
                <a:solidFill>
                  <a:schemeClr val="dk1"/>
                </a:solidFill>
              </a:rPr>
              <a:t>Oranje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2376650" y="583825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Het spel - Start &amp; Het bord</a:t>
            </a:r>
            <a:endParaRPr/>
          </a:p>
        </p:txBody>
      </p:sp>
      <p:sp>
        <p:nvSpPr>
          <p:cNvPr id="109" name="Google Shape;109;p18"/>
          <p:cNvSpPr txBox="1"/>
          <p:nvPr/>
        </p:nvSpPr>
        <p:spPr>
          <a:xfrm>
            <a:off x="243375" y="1961700"/>
            <a:ext cx="1989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Korte herhaling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Doel van de les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i="1" lang="nl">
                <a:latin typeface="Lato"/>
                <a:ea typeface="Lato"/>
                <a:cs typeface="Lato"/>
                <a:sym typeface="Lato"/>
              </a:rPr>
              <a:t>Het spel!</a:t>
            </a:r>
            <a:endParaRPr b="1" i="1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Afsluiting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0" name="Google Shape;11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5298" y="1463025"/>
            <a:ext cx="3792950" cy="2680251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 txBox="1"/>
          <p:nvPr/>
        </p:nvSpPr>
        <p:spPr>
          <a:xfrm>
            <a:off x="2194250" y="1463025"/>
            <a:ext cx="4530000" cy="26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Verdeel je in 4 groepjes;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Kies of krijg een religie </a:t>
            </a:r>
            <a:br>
              <a:rPr lang="nl">
                <a:latin typeface="Lato"/>
                <a:ea typeface="Lato"/>
                <a:cs typeface="Lato"/>
                <a:sym typeface="Lato"/>
              </a:rPr>
            </a:br>
            <a:r>
              <a:rPr lang="nl">
                <a:latin typeface="Lato"/>
                <a:ea typeface="Lato"/>
                <a:cs typeface="Lato"/>
                <a:sym typeface="Lato"/>
              </a:rPr>
              <a:t>aangewezen;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 bij start :)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Gooi met de dobbelsteen;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Loop met de klok mee;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 je op jouw kleur pak je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een kaartje;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1148225" y="591675"/>
            <a:ext cx="78804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Het spel - Gebeurtenissen en Personen</a:t>
            </a:r>
            <a:endParaRPr/>
          </a:p>
        </p:txBody>
      </p:sp>
      <p:sp>
        <p:nvSpPr>
          <p:cNvPr id="117" name="Google Shape;117;p19"/>
          <p:cNvSpPr txBox="1"/>
          <p:nvPr/>
        </p:nvSpPr>
        <p:spPr>
          <a:xfrm>
            <a:off x="204050" y="1961700"/>
            <a:ext cx="1989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Korte herhaling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Doel van de les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i="1" lang="nl">
                <a:latin typeface="Lato"/>
                <a:ea typeface="Lato"/>
                <a:cs typeface="Lato"/>
                <a:sym typeface="Lato"/>
              </a:rPr>
              <a:t>Het spel!</a:t>
            </a:r>
            <a:endParaRPr b="1" i="1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Afsluiting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18" name="Google Shape;118;p19"/>
          <p:cNvGraphicFramePr/>
          <p:nvPr/>
        </p:nvGraphicFramePr>
        <p:xfrm>
          <a:off x="2684825" y="1368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{E636030C-772E-4780-987F-A2C818E3FD6E}</a:tableStyleId>
              </a:tblPr>
              <a:tblGrid>
                <a:gridCol w="57312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" sz="18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Gebeurtenis 15:</a:t>
                      </a:r>
                      <a:endParaRPr b="1" sz="18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 sz="1100">
                          <a:solidFill>
                            <a:srgbClr val="FFFFFF"/>
                          </a:solidFill>
                        </a:rPr>
                        <a:t>In 1941 wordt in tijdens de </a:t>
                      </a:r>
                      <a:r>
                        <a:rPr b="1" i="1" lang="nl" sz="1100">
                          <a:solidFill>
                            <a:srgbClr val="FFFFFF"/>
                          </a:solidFill>
                        </a:rPr>
                        <a:t>Wannseeconferentie</a:t>
                      </a:r>
                      <a:r>
                        <a:rPr lang="nl" sz="1100">
                          <a:solidFill>
                            <a:srgbClr val="FFFFFF"/>
                          </a:solidFill>
                        </a:rPr>
                        <a:t> besloten tot de </a:t>
                      </a:r>
                      <a:r>
                        <a:rPr b="1" i="1" lang="nl" sz="1100">
                          <a:solidFill>
                            <a:srgbClr val="FFFFFF"/>
                          </a:solidFill>
                        </a:rPr>
                        <a:t>Endlösung</a:t>
                      </a:r>
                      <a:r>
                        <a:rPr lang="nl" sz="1100">
                          <a:solidFill>
                            <a:srgbClr val="FFFFFF"/>
                          </a:solidFill>
                        </a:rPr>
                        <a:t>. </a:t>
                      </a:r>
                      <a:endParaRPr sz="1100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 sz="1100">
                          <a:solidFill>
                            <a:srgbClr val="FFFFFF"/>
                          </a:solidFill>
                        </a:rPr>
                        <a:t>De uitroeiing van de Joden.</a:t>
                      </a:r>
                      <a:endParaRPr sz="11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sp>
        <p:nvSpPr>
          <p:cNvPr id="119" name="Google Shape;119;p19"/>
          <p:cNvSpPr txBox="1"/>
          <p:nvPr/>
        </p:nvSpPr>
        <p:spPr>
          <a:xfrm>
            <a:off x="2333225" y="3142475"/>
            <a:ext cx="6434400" cy="15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Lees de gebeurtenis;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Tijd gaat in (30 seconden);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Omschrijf de gebeurtenis;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De schuin- en dikgedrukte woorden mogen niet genoemd worden!;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Je teamgenoten moeten de gebeurtenis raden;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Geraden? Partje verdiend!;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Lees na de beurt de gebeurtenis voor en leg de kaart apart;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/>
          <p:nvPr>
            <p:ph type="title"/>
          </p:nvPr>
        </p:nvSpPr>
        <p:spPr>
          <a:xfrm>
            <a:off x="1148225" y="591675"/>
            <a:ext cx="78804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Het spel - Het steentje met partjes</a:t>
            </a:r>
            <a:endParaRPr/>
          </a:p>
        </p:txBody>
      </p:sp>
      <p:sp>
        <p:nvSpPr>
          <p:cNvPr id="125" name="Google Shape;125;p20"/>
          <p:cNvSpPr txBox="1"/>
          <p:nvPr/>
        </p:nvSpPr>
        <p:spPr>
          <a:xfrm>
            <a:off x="204050" y="1961700"/>
            <a:ext cx="1989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Korte herhaling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Doel van de les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i="1" lang="nl">
                <a:latin typeface="Lato"/>
                <a:ea typeface="Lato"/>
                <a:cs typeface="Lato"/>
                <a:sym typeface="Lato"/>
              </a:rPr>
              <a:t>Het spel!</a:t>
            </a:r>
            <a:endParaRPr b="1" i="1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Afsluiting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126;p20"/>
          <p:cNvSpPr txBox="1"/>
          <p:nvPr/>
        </p:nvSpPr>
        <p:spPr>
          <a:xfrm>
            <a:off x="2333225" y="3323600"/>
            <a:ext cx="6434400" cy="15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Match jouw steentje met de kleur van je religie;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Los de gebeurtenissen op en verdien een partje;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6 partjes? dan heb je gewonnen!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AutoNum type="arabicPeriod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Tijd voorbij en geen winnaar? Degene met de meeste partjes!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0825" y="1733375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type="title"/>
          </p:nvPr>
        </p:nvSpPr>
        <p:spPr>
          <a:xfrm>
            <a:off x="1148225" y="591675"/>
            <a:ext cx="78804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Het spel - Het steentje met partjes</a:t>
            </a:r>
            <a:endParaRPr/>
          </a:p>
        </p:txBody>
      </p:sp>
      <p:sp>
        <p:nvSpPr>
          <p:cNvPr id="133" name="Google Shape;133;p21"/>
          <p:cNvSpPr txBox="1"/>
          <p:nvPr/>
        </p:nvSpPr>
        <p:spPr>
          <a:xfrm>
            <a:off x="204050" y="1961700"/>
            <a:ext cx="1989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Start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Korte herhaling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Doel van de les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i="1" lang="nl">
                <a:latin typeface="Lato"/>
                <a:ea typeface="Lato"/>
                <a:cs typeface="Lato"/>
                <a:sym typeface="Lato"/>
              </a:rPr>
              <a:t>Het spel!</a:t>
            </a:r>
            <a:endParaRPr b="1" i="1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nl">
                <a:latin typeface="Lato"/>
                <a:ea typeface="Lato"/>
                <a:cs typeface="Lato"/>
                <a:sym typeface="Lato"/>
              </a:rPr>
              <a:t>Afsluiting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4" name="Google Shape;134;p21"/>
          <p:cNvSpPr txBox="1"/>
          <p:nvPr/>
        </p:nvSpPr>
        <p:spPr>
          <a:xfrm>
            <a:off x="4325525" y="1714075"/>
            <a:ext cx="33975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ato"/>
                <a:ea typeface="Lato"/>
                <a:cs typeface="Lato"/>
                <a:sym typeface="Lato"/>
              </a:rPr>
              <a:t>Gedragsverwachting:</a:t>
            </a:r>
            <a:endParaRPr b="1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35" name="Google Shape;135;p21"/>
          <p:cNvCxnSpPr>
            <a:stCxn id="136" idx="2"/>
            <a:endCxn id="137" idx="1"/>
          </p:cNvCxnSpPr>
          <p:nvPr/>
        </p:nvCxnSpPr>
        <p:spPr>
          <a:xfrm>
            <a:off x="3324950" y="3060275"/>
            <a:ext cx="363000" cy="344100"/>
          </a:xfrm>
          <a:prstGeom prst="bentConnector3">
            <a:avLst>
              <a:gd fmla="val 50013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8" name="Google Shape;138;p21"/>
          <p:cNvCxnSpPr>
            <a:stCxn id="136" idx="2"/>
            <a:endCxn id="139" idx="1"/>
          </p:cNvCxnSpPr>
          <p:nvPr/>
        </p:nvCxnSpPr>
        <p:spPr>
          <a:xfrm flipH="1" rot="10800000">
            <a:off x="3324950" y="2737775"/>
            <a:ext cx="363000" cy="322500"/>
          </a:xfrm>
          <a:prstGeom prst="bentConnector3">
            <a:avLst>
              <a:gd fmla="val 50013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6" name="Google Shape;136;p21"/>
          <p:cNvSpPr/>
          <p:nvPr/>
        </p:nvSpPr>
        <p:spPr>
          <a:xfrm rot="-5400000">
            <a:off x="2645600" y="2896025"/>
            <a:ext cx="1030200" cy="328500"/>
          </a:xfrm>
          <a:prstGeom prst="roundRect">
            <a:avLst>
              <a:gd fmla="val 16667" name="adj"/>
            </a:avLst>
          </a:prstGeom>
          <a:solidFill>
            <a:srgbClr val="840D35"/>
          </a:solidFill>
          <a:ln cap="flat" cmpd="sng" w="9525">
            <a:solidFill>
              <a:srgbClr val="840D3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Horen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p21"/>
          <p:cNvSpPr/>
          <p:nvPr/>
        </p:nvSpPr>
        <p:spPr>
          <a:xfrm>
            <a:off x="3688045" y="2545177"/>
            <a:ext cx="1203300" cy="384900"/>
          </a:xfrm>
          <a:prstGeom prst="roundRect">
            <a:avLst>
              <a:gd fmla="val 16667" name="adj"/>
            </a:avLst>
          </a:prstGeom>
          <a:solidFill>
            <a:srgbClr val="B61249"/>
          </a:solidFill>
          <a:ln cap="flat" cmpd="sng" w="9525">
            <a:solidFill>
              <a:srgbClr val="B612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Elkaar uit laten praten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p21"/>
          <p:cNvSpPr/>
          <p:nvPr/>
        </p:nvSpPr>
        <p:spPr>
          <a:xfrm>
            <a:off x="3688045" y="3211929"/>
            <a:ext cx="1203300" cy="384900"/>
          </a:xfrm>
          <a:prstGeom prst="roundRect">
            <a:avLst>
              <a:gd fmla="val 16667" name="adj"/>
            </a:avLst>
          </a:prstGeom>
          <a:solidFill>
            <a:srgbClr val="B61249"/>
          </a:solidFill>
          <a:ln cap="flat" cmpd="sng" w="9525">
            <a:solidFill>
              <a:srgbClr val="B612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Naar elkaar luisteren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0" name="Google Shape;140;p21"/>
          <p:cNvCxnSpPr>
            <a:stCxn id="141" idx="2"/>
            <a:endCxn id="142" idx="1"/>
          </p:cNvCxnSpPr>
          <p:nvPr/>
        </p:nvCxnSpPr>
        <p:spPr>
          <a:xfrm>
            <a:off x="5990400" y="3031538"/>
            <a:ext cx="397200" cy="349500"/>
          </a:xfrm>
          <a:prstGeom prst="bentConnector3">
            <a:avLst>
              <a:gd fmla="val 50009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3" name="Google Shape;143;p21"/>
          <p:cNvCxnSpPr>
            <a:stCxn id="141" idx="2"/>
            <a:endCxn id="144" idx="1"/>
          </p:cNvCxnSpPr>
          <p:nvPr/>
        </p:nvCxnSpPr>
        <p:spPr>
          <a:xfrm flipH="1" rot="10800000">
            <a:off x="5990400" y="2739338"/>
            <a:ext cx="397200" cy="292200"/>
          </a:xfrm>
          <a:prstGeom prst="bentConnector3">
            <a:avLst>
              <a:gd fmla="val 50009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1" name="Google Shape;141;p21"/>
          <p:cNvSpPr/>
          <p:nvPr/>
        </p:nvSpPr>
        <p:spPr>
          <a:xfrm rot="-5400000">
            <a:off x="5418300" y="2882888"/>
            <a:ext cx="846900" cy="297300"/>
          </a:xfrm>
          <a:prstGeom prst="roundRect">
            <a:avLst>
              <a:gd fmla="val 16667" name="adj"/>
            </a:avLst>
          </a:prstGeom>
          <a:solidFill>
            <a:srgbClr val="840D35"/>
          </a:solidFill>
          <a:ln cap="flat" cmpd="sng" w="9525">
            <a:solidFill>
              <a:srgbClr val="840D3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Zien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4" name="Google Shape;144;p21"/>
          <p:cNvSpPr/>
          <p:nvPr/>
        </p:nvSpPr>
        <p:spPr>
          <a:xfrm>
            <a:off x="6387675" y="2608087"/>
            <a:ext cx="1481100" cy="262800"/>
          </a:xfrm>
          <a:prstGeom prst="roundRect">
            <a:avLst>
              <a:gd fmla="val 16667" name="adj"/>
            </a:avLst>
          </a:prstGeom>
          <a:solidFill>
            <a:srgbClr val="B61249"/>
          </a:solidFill>
          <a:ln cap="flat" cmpd="sng" w="9525">
            <a:solidFill>
              <a:srgbClr val="B612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1 persoon tegelijk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" name="Google Shape;142;p21"/>
          <p:cNvSpPr/>
          <p:nvPr/>
        </p:nvSpPr>
        <p:spPr>
          <a:xfrm>
            <a:off x="6387675" y="3249662"/>
            <a:ext cx="1638600" cy="262800"/>
          </a:xfrm>
          <a:prstGeom prst="roundRect">
            <a:avLst>
              <a:gd fmla="val 16667" name="adj"/>
            </a:avLst>
          </a:prstGeom>
          <a:solidFill>
            <a:srgbClr val="B61249"/>
          </a:solidFill>
          <a:ln cap="flat" cmpd="sng" w="9525">
            <a:solidFill>
              <a:srgbClr val="B612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Naar elkaar kijken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